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letter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EDC-3E7A-4A6B-83E0-BF164BB0C79E}" type="datetimeFigureOut">
              <a:rPr lang="es-MX" smtClean="0"/>
              <a:t>11/03/2021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214E-CCEA-43AF-8CAC-EC6A7DD94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2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EDC-3E7A-4A6B-83E0-BF164BB0C79E}" type="datetimeFigureOut">
              <a:rPr lang="es-MX" smtClean="0"/>
              <a:t>11/03/2021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214E-CCEA-43AF-8CAC-EC6A7DD94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107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EDC-3E7A-4A6B-83E0-BF164BB0C79E}" type="datetimeFigureOut">
              <a:rPr lang="es-MX" smtClean="0"/>
              <a:t>11/03/2021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214E-CCEA-43AF-8CAC-EC6A7DD94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71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EDC-3E7A-4A6B-83E0-BF164BB0C79E}" type="datetimeFigureOut">
              <a:rPr lang="es-MX" smtClean="0"/>
              <a:t>11/03/2021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214E-CCEA-43AF-8CAC-EC6A7DD94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644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EDC-3E7A-4A6B-83E0-BF164BB0C79E}" type="datetimeFigureOut">
              <a:rPr lang="es-MX" smtClean="0"/>
              <a:t>11/03/2021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214E-CCEA-43AF-8CAC-EC6A7DD94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127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EDC-3E7A-4A6B-83E0-BF164BB0C79E}" type="datetimeFigureOut">
              <a:rPr lang="es-MX" smtClean="0"/>
              <a:t>11/03/2021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214E-CCEA-43AF-8CAC-EC6A7DD94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724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EDC-3E7A-4A6B-83E0-BF164BB0C79E}" type="datetimeFigureOut">
              <a:rPr lang="es-MX" smtClean="0"/>
              <a:t>11/03/2021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214E-CCEA-43AF-8CAC-EC6A7DD94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225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EDC-3E7A-4A6B-83E0-BF164BB0C79E}" type="datetimeFigureOut">
              <a:rPr lang="es-MX" smtClean="0"/>
              <a:t>11/03/2021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214E-CCEA-43AF-8CAC-EC6A7DD94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995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EDC-3E7A-4A6B-83E0-BF164BB0C79E}" type="datetimeFigureOut">
              <a:rPr lang="es-MX" smtClean="0"/>
              <a:t>11/03/2021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214E-CCEA-43AF-8CAC-EC6A7DD94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033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EDC-3E7A-4A6B-83E0-BF164BB0C79E}" type="datetimeFigureOut">
              <a:rPr lang="es-MX" smtClean="0"/>
              <a:t>11/03/2021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214E-CCEA-43AF-8CAC-EC6A7DD94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98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6EDC-3E7A-4A6B-83E0-BF164BB0C79E}" type="datetimeFigureOut">
              <a:rPr lang="es-MX" smtClean="0"/>
              <a:t>11/03/2021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214E-CCEA-43AF-8CAC-EC6A7DD94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14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6EDC-3E7A-4A6B-83E0-BF164BB0C79E}" type="datetimeFigureOut">
              <a:rPr lang="es-MX" smtClean="0"/>
              <a:t>11/03/2021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2214E-CCEA-43AF-8CAC-EC6A7DD948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70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"/>
            <a:ext cx="827896" cy="257149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8" t="36946" r="6803"/>
          <a:stretch/>
        </p:blipFill>
        <p:spPr>
          <a:xfrm>
            <a:off x="8878956" y="-4473"/>
            <a:ext cx="265043" cy="288626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16se="http://schemas.microsoft.com/office/word/2015/wordml/symex" xmlns:cx="http://schemas.microsoft.com/office/drawing/2014/chartex" xmlns:lc="http://schemas.openxmlformats.org/drawingml/2006/lockedCanvas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7" y="6391003"/>
            <a:ext cx="9144000" cy="466997"/>
          </a:xfrm>
          <a:prstGeom prst="rect">
            <a:avLst/>
          </a:prstGeom>
        </p:spPr>
      </p:pic>
      <p:sp>
        <p:nvSpPr>
          <p:cNvPr id="8" name="11 CuadroTexto"/>
          <p:cNvSpPr txBox="1"/>
          <p:nvPr/>
        </p:nvSpPr>
        <p:spPr>
          <a:xfrm>
            <a:off x="736211" y="-43440"/>
            <a:ext cx="1106563" cy="325474"/>
          </a:xfrm>
          <a:prstGeom prst="rect">
            <a:avLst/>
          </a:prstGeom>
          <a:noFill/>
        </p:spPr>
        <p:txBody>
          <a:bodyPr wrap="square" lIns="139446" tIns="69723" rIns="139446" bIns="69723" rtlCol="0">
            <a:spAutoFit/>
          </a:bodyPr>
          <a:lstStyle/>
          <a:p>
            <a:pPr algn="ctr"/>
            <a:r>
              <a:rPr lang="es-MX" sz="800" b="1" dirty="0" smtClean="0">
                <a:latin typeface="Panton" panose="00000500000000000000" pitchFamily="50" charset="0"/>
                <a:ea typeface="Adobe Gothic Std B" pitchFamily="34" charset="-128"/>
              </a:rPr>
              <a:t>SOP</a:t>
            </a:r>
          </a:p>
          <a:p>
            <a:pPr algn="ctr"/>
            <a:r>
              <a:rPr lang="es-MX" sz="400" b="1" dirty="0" smtClean="0">
                <a:latin typeface="Panton" panose="00000500000000000000" pitchFamily="50" charset="0"/>
                <a:ea typeface="Adobe Gothic Std B" pitchFamily="34" charset="-128"/>
              </a:rPr>
              <a:t>SECRETARÍA DE OBRAS PÚBLICAS</a:t>
            </a:r>
            <a:endParaRPr lang="es-MX" sz="400" b="1" dirty="0">
              <a:latin typeface="Panton" panose="00000500000000000000" pitchFamily="50" charset="0"/>
              <a:ea typeface="Adobe Gothic Std B" pitchFamily="34" charset="-128"/>
            </a:endParaRPr>
          </a:p>
        </p:txBody>
      </p:sp>
      <p:sp>
        <p:nvSpPr>
          <p:cNvPr id="7" name="10 CuadroTexto"/>
          <p:cNvSpPr txBox="1"/>
          <p:nvPr/>
        </p:nvSpPr>
        <p:spPr>
          <a:xfrm>
            <a:off x="1596568" y="-44391"/>
            <a:ext cx="1591513" cy="387029"/>
          </a:xfrm>
          <a:prstGeom prst="rect">
            <a:avLst/>
          </a:prstGeom>
          <a:noFill/>
        </p:spPr>
        <p:txBody>
          <a:bodyPr wrap="square" lIns="139446" tIns="69723" rIns="139446" bIns="69723" rtlCol="0">
            <a:spAutoFit/>
          </a:bodyPr>
          <a:lstStyle/>
          <a:p>
            <a:pPr algn="ctr"/>
            <a:r>
              <a:rPr lang="es-MX" sz="800" b="1" dirty="0" smtClean="0">
                <a:latin typeface="Panton" panose="00000500000000000000" pitchFamily="50" charset="0"/>
                <a:ea typeface="Adobe Gothic Std B" pitchFamily="34" charset="-128"/>
              </a:rPr>
              <a:t>INCCOPY</a:t>
            </a:r>
          </a:p>
          <a:p>
            <a:pPr algn="ctr"/>
            <a:r>
              <a:rPr lang="es-MX" sz="400" b="1" dirty="0" smtClean="0">
                <a:latin typeface="Panton" panose="00000500000000000000" pitchFamily="50" charset="0"/>
                <a:ea typeface="Adobe Gothic Std B" pitchFamily="34" charset="-128"/>
              </a:rPr>
              <a:t>INSTITUTO PARA LA CONSTRUCCIÓN Y CONSERVACIÓN</a:t>
            </a:r>
          </a:p>
          <a:p>
            <a:pPr algn="ctr"/>
            <a:r>
              <a:rPr lang="es-MX" sz="400" b="1" dirty="0" smtClean="0">
                <a:latin typeface="Panton" panose="00000500000000000000" pitchFamily="50" charset="0"/>
                <a:ea typeface="Adobe Gothic Std B" pitchFamily="34" charset="-128"/>
              </a:rPr>
              <a:t> DE OBRA PÚBLICA EN YUCATÁN</a:t>
            </a:r>
            <a:endParaRPr lang="es-MX" sz="400" b="1" dirty="0">
              <a:latin typeface="Panton" panose="00000500000000000000" pitchFamily="50" charset="0"/>
              <a:ea typeface="Adobe Gothic Std B" pitchFamily="34" charset="-128"/>
            </a:endParaRPr>
          </a:p>
        </p:txBody>
      </p:sp>
      <p:sp>
        <p:nvSpPr>
          <p:cNvPr id="11" name="8 Pentágono"/>
          <p:cNvSpPr/>
          <p:nvPr/>
        </p:nvSpPr>
        <p:spPr>
          <a:xfrm>
            <a:off x="-23961" y="577175"/>
            <a:ext cx="8902918" cy="79752"/>
          </a:xfrm>
          <a:prstGeom prst="homePlate">
            <a:avLst>
              <a:gd name="adj" fmla="val 39418"/>
            </a:avLst>
          </a:prstGeom>
          <a:solidFill>
            <a:srgbClr val="068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 CuadroTexto"/>
          <p:cNvSpPr txBox="1"/>
          <p:nvPr/>
        </p:nvSpPr>
        <p:spPr>
          <a:xfrm>
            <a:off x="3148941" y="-11095"/>
            <a:ext cx="5661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Panton ExtraBold" panose="00000900000000000000" pitchFamily="50" charset="0"/>
                <a:ea typeface="Tahoma" pitchFamily="34" charset="0"/>
                <a:cs typeface="Tahoma" pitchFamily="34" charset="0"/>
              </a:rPr>
              <a:t>Construcción, mantenimiento y conservación del malecón de la localidad y municipio de Progreso, </a:t>
            </a:r>
            <a:r>
              <a:rPr lang="es-MX" sz="1200" b="1" dirty="0">
                <a:latin typeface="Panton ExtraBold" panose="00000900000000000000" pitchFamily="50" charset="0"/>
                <a:ea typeface="Tahoma" pitchFamily="34" charset="0"/>
                <a:cs typeface="Tahoma" pitchFamily="34" charset="0"/>
              </a:rPr>
              <a:t>Y</a:t>
            </a:r>
            <a:r>
              <a:rPr lang="es-MX" sz="1200" b="1" dirty="0" smtClean="0">
                <a:latin typeface="Panton ExtraBold" panose="00000900000000000000" pitchFamily="50" charset="0"/>
                <a:ea typeface="Tahoma" pitchFamily="34" charset="0"/>
                <a:cs typeface="Tahoma" pitchFamily="34" charset="0"/>
              </a:rPr>
              <a:t>ucatán (segunda etapa)</a:t>
            </a:r>
            <a:endParaRPr lang="es-ES" sz="1200" b="1" dirty="0" smtClean="0">
              <a:latin typeface="Panton ExtraBold" panose="00000900000000000000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9 CuadroTexto"/>
          <p:cNvSpPr txBox="1"/>
          <p:nvPr/>
        </p:nvSpPr>
        <p:spPr>
          <a:xfrm>
            <a:off x="9666" y="379614"/>
            <a:ext cx="18553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>
                <a:solidFill>
                  <a:sysClr val="windowText" lastClr="000000"/>
                </a:solidFill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Fecha: </a:t>
            </a:r>
            <a:r>
              <a:rPr lang="es-MX" sz="1050" dirty="0" smtClean="0">
                <a:solidFill>
                  <a:sysClr val="windowText" lastClr="000000"/>
                </a:solidFill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11/Marzo/2021</a:t>
            </a:r>
            <a:endParaRPr lang="es-MX" sz="1050" dirty="0">
              <a:solidFill>
                <a:sysClr val="windowText" lastClr="000000"/>
              </a:solidFill>
              <a:latin typeface="Panton" panose="00000500000000000000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76 Rectángulo"/>
          <p:cNvSpPr/>
          <p:nvPr/>
        </p:nvSpPr>
        <p:spPr>
          <a:xfrm>
            <a:off x="3085031" y="690617"/>
            <a:ext cx="6015426" cy="3190139"/>
          </a:xfrm>
          <a:prstGeom prst="rect">
            <a:avLst/>
          </a:prstGeom>
          <a:noFill/>
          <a:ln>
            <a:solidFill>
              <a:srgbClr val="057DA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9 CuadroTexto"/>
          <p:cNvSpPr txBox="1"/>
          <p:nvPr/>
        </p:nvSpPr>
        <p:spPr>
          <a:xfrm>
            <a:off x="3072713" y="689675"/>
            <a:ext cx="602514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800" dirty="0">
              <a:solidFill>
                <a:sysClr val="windowText" lastClr="000000"/>
              </a:solidFill>
              <a:latin typeface="Panton" panose="00000500000000000000" pitchFamily="50" charset="0"/>
              <a:ea typeface="Tahoma" pitchFamily="34" charset="0"/>
              <a:cs typeface="Tahoma" pitchFamily="34" charset="0"/>
            </a:endParaRPr>
          </a:p>
          <a:p>
            <a:r>
              <a:rPr lang="es-MX" sz="800" b="1" u="sng" dirty="0" smtClean="0">
                <a:solidFill>
                  <a:sysClr val="windowText" lastClr="000000"/>
                </a:solidFill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Tipo de proyecto</a:t>
            </a:r>
            <a:r>
              <a:rPr lang="es-MX" sz="800" dirty="0" smtClean="0">
                <a:solidFill>
                  <a:sysClr val="windowText" lastClr="000000"/>
                </a:solidFill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: Infraestructura turística</a:t>
            </a:r>
          </a:p>
          <a:p>
            <a:endParaRPr lang="es-MX" sz="800" dirty="0">
              <a:solidFill>
                <a:sysClr val="windowText" lastClr="000000"/>
              </a:solidFill>
              <a:latin typeface="Panton" panose="00000500000000000000" pitchFamily="50" charset="0"/>
              <a:ea typeface="Tahoma" pitchFamily="34" charset="0"/>
              <a:cs typeface="Tahoma" pitchFamily="34" charset="0"/>
            </a:endParaRPr>
          </a:p>
          <a:p>
            <a:endParaRPr lang="es-MX" sz="800" dirty="0" smtClean="0">
              <a:solidFill>
                <a:sysClr val="windowText" lastClr="000000"/>
              </a:solidFill>
              <a:latin typeface="Panton" panose="00000500000000000000" pitchFamily="50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2514600" algn="l"/>
              </a:tabLst>
            </a:pPr>
            <a:r>
              <a:rPr lang="es-MX" sz="800" b="1" u="sng" dirty="0">
                <a:solidFill>
                  <a:sysClr val="windowText" lastClr="000000"/>
                </a:solidFill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Descripción:</a:t>
            </a:r>
            <a:r>
              <a:rPr lang="es-ES" sz="800" dirty="0"/>
              <a:t> </a:t>
            </a:r>
            <a:r>
              <a:rPr lang="es-ES" sz="800" dirty="0" smtClean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Debido a la cercanía con la capital yucateca, Puerto Progreso se ha vuelto </a:t>
            </a:r>
            <a:r>
              <a:rPr lang="es-MX" sz="800" dirty="0" smtClean="0">
                <a:latin typeface="Panton" panose="00000500000000000000" pitchFamily="50" charset="0"/>
              </a:rPr>
              <a:t>un punto muy atractivo, no </a:t>
            </a:r>
            <a:r>
              <a:rPr lang="es-MX" sz="800" dirty="0">
                <a:latin typeface="Panton" panose="00000500000000000000" pitchFamily="50" charset="0"/>
              </a:rPr>
              <a:t>sólo por el hecho de ser la </a:t>
            </a:r>
            <a:r>
              <a:rPr lang="es-MX" sz="800" dirty="0" smtClean="0">
                <a:latin typeface="Panton" panose="00000500000000000000" pitchFamily="50" charset="0"/>
              </a:rPr>
              <a:t>playa más </a:t>
            </a:r>
            <a:r>
              <a:rPr lang="es-MX" sz="800" dirty="0">
                <a:latin typeface="Panton" panose="00000500000000000000" pitchFamily="50" charset="0"/>
              </a:rPr>
              <a:t>cercana a la ciudad de Mérida, sino porque cuenta con facilidades turísticas y aguas </a:t>
            </a:r>
            <a:r>
              <a:rPr lang="es-MX" sz="800" dirty="0" smtClean="0">
                <a:latin typeface="Panton" panose="00000500000000000000" pitchFamily="50" charset="0"/>
              </a:rPr>
              <a:t>someras. Su malecón es </a:t>
            </a:r>
            <a:r>
              <a:rPr lang="es-MX" sz="800" dirty="0">
                <a:latin typeface="Panton" panose="00000500000000000000" pitchFamily="50" charset="0"/>
              </a:rPr>
              <a:t>uno de </a:t>
            </a:r>
            <a:r>
              <a:rPr lang="es-MX" sz="800" dirty="0" smtClean="0">
                <a:latin typeface="Panton" panose="00000500000000000000" pitchFamily="50" charset="0"/>
              </a:rPr>
              <a:t>los </a:t>
            </a:r>
            <a:r>
              <a:rPr lang="es-MX" sz="800" dirty="0">
                <a:latin typeface="Panton" panose="00000500000000000000" pitchFamily="50" charset="0"/>
              </a:rPr>
              <a:t>símbolos más </a:t>
            </a:r>
            <a:r>
              <a:rPr lang="es-MX" sz="800" dirty="0" smtClean="0">
                <a:latin typeface="Panton" panose="00000500000000000000" pitchFamily="50" charset="0"/>
              </a:rPr>
              <a:t>representativos, cuya remodelación tendrá el objetivo de atraer más turismo nacional e internacional.</a:t>
            </a:r>
          </a:p>
          <a:p>
            <a:pPr algn="just">
              <a:tabLst>
                <a:tab pos="2514600" algn="l"/>
              </a:tabLst>
            </a:pPr>
            <a:r>
              <a:rPr lang="es-MX" sz="800" dirty="0" smtClean="0">
                <a:latin typeface="Panton" panose="00000500000000000000" pitchFamily="50" charset="0"/>
              </a:rPr>
              <a:t>La obra comprende la remodelación en la calle 19 (Malecón de Progreso) desde la calle 60 hasta la calle 68, abarcando el remate oriente. </a:t>
            </a:r>
            <a:r>
              <a:rPr lang="es-MX" sz="800" dirty="0">
                <a:latin typeface="Panton" panose="00000500000000000000" pitchFamily="50" charset="0"/>
              </a:rPr>
              <a:t>S</a:t>
            </a:r>
            <a:r>
              <a:rPr lang="es-MX" sz="800" dirty="0" smtClean="0">
                <a:latin typeface="Panton" panose="00000500000000000000" pitchFamily="50" charset="0"/>
              </a:rPr>
              <a:t>e realizarán trabajos en banquetas, calles y fachadas situadas sobre esta importante vialidad.</a:t>
            </a:r>
          </a:p>
          <a:p>
            <a:pPr algn="just">
              <a:tabLst>
                <a:tab pos="2514600" algn="l"/>
              </a:tabLst>
            </a:pPr>
            <a:r>
              <a:rPr lang="es-MX" sz="800" dirty="0" smtClean="0">
                <a:latin typeface="Panton" panose="00000500000000000000" pitchFamily="50" charset="0"/>
              </a:rPr>
              <a:t>El remate </a:t>
            </a:r>
            <a:r>
              <a:rPr lang="es-MX" sz="800" dirty="0" err="1" smtClean="0">
                <a:latin typeface="Panton" panose="00000500000000000000" pitchFamily="50" charset="0"/>
              </a:rPr>
              <a:t>ooriente</a:t>
            </a:r>
            <a:r>
              <a:rPr lang="es-MX" sz="800" dirty="0" smtClean="0">
                <a:latin typeface="Panton" panose="00000500000000000000" pitchFamily="50" charset="0"/>
              </a:rPr>
              <a:t> tendrá una remodelación total conservando el asta bandera y la ubicación de las letras de “Progreso”, lo cual le otorgará una identidad  que armonizará con los trabajos de remodelación y reforzará este punto como la referencia que es hoy en día.</a:t>
            </a:r>
          </a:p>
          <a:p>
            <a:pPr algn="just">
              <a:tabLst>
                <a:tab pos="2514600" algn="l"/>
              </a:tabLst>
            </a:pPr>
            <a:r>
              <a:rPr lang="es-MX" sz="800" dirty="0" smtClean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Los </a:t>
            </a:r>
            <a:r>
              <a:rPr lang="es-MX" sz="800" dirty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trabajos a realizarse son: </a:t>
            </a:r>
            <a:r>
              <a:rPr lang="es-MX" sz="800" dirty="0" smtClean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implementación </a:t>
            </a:r>
            <a:r>
              <a:rPr lang="es-MX" sz="800" dirty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de </a:t>
            </a:r>
            <a:r>
              <a:rPr lang="es-MX" sz="800" dirty="0" err="1" smtClean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ciclovías</a:t>
            </a:r>
            <a:r>
              <a:rPr lang="es-MX" sz="800" dirty="0" smtClean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800" dirty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y estaciones para </a:t>
            </a:r>
            <a:r>
              <a:rPr lang="es-MX" sz="800" dirty="0" smtClean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bicicletas en el remate, </a:t>
            </a:r>
            <a:r>
              <a:rPr lang="es-MX" sz="800" dirty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nueva pavimentación y banquetas mediante placas de </a:t>
            </a:r>
            <a:r>
              <a:rPr lang="es-MX" sz="800" dirty="0" smtClean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concreto con un estampado tipo ola, </a:t>
            </a:r>
            <a:r>
              <a:rPr lang="es-MX" sz="800" dirty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suministro y colocación </a:t>
            </a:r>
            <a:r>
              <a:rPr lang="es-MX" sz="800" dirty="0" smtClean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de </a:t>
            </a:r>
            <a:r>
              <a:rPr lang="es-MX" sz="800" dirty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plantas como Uva de </a:t>
            </a:r>
            <a:r>
              <a:rPr lang="es-MX" sz="800" dirty="0" smtClean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mar y Palma </a:t>
            </a:r>
            <a:r>
              <a:rPr lang="es-MX" sz="800" dirty="0" err="1" smtClean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Kerpis</a:t>
            </a:r>
            <a:r>
              <a:rPr lang="es-MX" sz="800" dirty="0" smtClean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 para la reforestación, </a:t>
            </a:r>
            <a:r>
              <a:rPr lang="es-MX" sz="800" dirty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iluminación </a:t>
            </a:r>
            <a:r>
              <a:rPr lang="es-MX" sz="800" dirty="0" smtClean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urbana y arquitectónica </a:t>
            </a:r>
            <a:r>
              <a:rPr lang="es-MX" sz="800" dirty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para los recorridos, implementación de mobiliario urbano como bancas, botes de </a:t>
            </a:r>
            <a:r>
              <a:rPr lang="es-MX" sz="800" dirty="0" smtClean="0"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basura, señalización y bolardos para delimitación y seguridad.</a:t>
            </a:r>
            <a:endParaRPr lang="es-MX" sz="800" dirty="0">
              <a:latin typeface="Panton" panose="00000500000000000000" pitchFamily="50" charset="0"/>
              <a:ea typeface="Tahoma" pitchFamily="34" charset="0"/>
              <a:cs typeface="Tahoma" pitchFamily="34" charset="0"/>
            </a:endParaRPr>
          </a:p>
          <a:p>
            <a:pPr algn="just">
              <a:tabLst>
                <a:tab pos="2514600" algn="l"/>
              </a:tabLst>
            </a:pPr>
            <a:r>
              <a:rPr lang="es-MX" sz="800" dirty="0">
                <a:solidFill>
                  <a:sysClr val="windowText" lastClr="000000"/>
                </a:solidFill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El cableado </a:t>
            </a:r>
            <a:r>
              <a:rPr lang="es-MX" sz="800" dirty="0" smtClean="0">
                <a:solidFill>
                  <a:sysClr val="windowText" lastClr="000000"/>
                </a:solidFill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de esta intervención será </a:t>
            </a:r>
            <a:r>
              <a:rPr lang="es-MX" sz="800" dirty="0">
                <a:solidFill>
                  <a:sysClr val="windowText" lastClr="000000"/>
                </a:solidFill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de tipo subterráneo para cuidar la imagen urbana.</a:t>
            </a:r>
          </a:p>
          <a:p>
            <a:pPr algn="just">
              <a:tabLst>
                <a:tab pos="2514600" algn="l"/>
              </a:tabLst>
            </a:pPr>
            <a:endParaRPr lang="es-MX" sz="800" dirty="0">
              <a:solidFill>
                <a:sysClr val="windowText" lastClr="000000"/>
              </a:solidFill>
              <a:latin typeface="Panton" panose="00000500000000000000" pitchFamily="50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MX" sz="800" b="1" u="sng" dirty="0">
                <a:solidFill>
                  <a:sysClr val="windowText" lastClr="000000"/>
                </a:solidFill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Beneficios: </a:t>
            </a:r>
            <a:r>
              <a:rPr lang="es-MX" sz="800" dirty="0">
                <a:latin typeface="Panton" pitchFamily="50" charset="0"/>
              </a:rPr>
              <a:t>Se generará derrama económica gracias al turismo que visitará la zona revitalizada (nacional y extranjero). Estos trabajos fomentarán la cultura, la activación física y el esparcimiento </a:t>
            </a:r>
            <a:r>
              <a:rPr lang="es-MX" sz="800" dirty="0" smtClean="0">
                <a:latin typeface="Panton" pitchFamily="50" charset="0"/>
              </a:rPr>
              <a:t>familiar (tanto </a:t>
            </a:r>
            <a:r>
              <a:rPr lang="es-MX" sz="800" dirty="0">
                <a:latin typeface="Panton" pitchFamily="50" charset="0"/>
              </a:rPr>
              <a:t>locales como turistas) a través del recorrido histórico/cultural, las </a:t>
            </a:r>
            <a:r>
              <a:rPr lang="es-MX" sz="800" dirty="0" err="1" smtClean="0">
                <a:latin typeface="Panton" pitchFamily="50" charset="0"/>
              </a:rPr>
              <a:t>ciclovías</a:t>
            </a:r>
            <a:r>
              <a:rPr lang="es-MX" sz="800" dirty="0" smtClean="0">
                <a:latin typeface="Panton" pitchFamily="50" charset="0"/>
              </a:rPr>
              <a:t> </a:t>
            </a:r>
            <a:r>
              <a:rPr lang="es-MX" sz="800" dirty="0">
                <a:latin typeface="Panton" pitchFamily="50" charset="0"/>
              </a:rPr>
              <a:t>y el mobiliario urbano </a:t>
            </a:r>
            <a:r>
              <a:rPr lang="es-MX" sz="800" dirty="0" smtClean="0">
                <a:latin typeface="Panton" pitchFamily="50" charset="0"/>
              </a:rPr>
              <a:t>propuesto</a:t>
            </a:r>
            <a:r>
              <a:rPr lang="es-MX" sz="800" dirty="0">
                <a:latin typeface="Panton" pitchFamily="50" charset="0"/>
              </a:rPr>
              <a:t>; de igual manera su buscará la reforestación y preservación de la vegetación de las zonas costeras al crear </a:t>
            </a:r>
            <a:r>
              <a:rPr lang="es-MX" sz="800" dirty="0" smtClean="0">
                <a:latin typeface="Panton" pitchFamily="50" charset="0"/>
              </a:rPr>
              <a:t>colchones </a:t>
            </a:r>
            <a:r>
              <a:rPr lang="es-MX" sz="800" dirty="0">
                <a:latin typeface="Panton" pitchFamily="50" charset="0"/>
              </a:rPr>
              <a:t>verdes para ayudar a reducir la temperatura. También se contempla la accesibilidad universal ya que el proyecto se encuentra </a:t>
            </a:r>
            <a:r>
              <a:rPr lang="es-MX" sz="800" dirty="0" smtClean="0">
                <a:latin typeface="Panton" pitchFamily="50" charset="0"/>
              </a:rPr>
              <a:t>en un mismo nivel y facilitad el traslado. </a:t>
            </a:r>
            <a:r>
              <a:rPr lang="es-MX" sz="800" dirty="0">
                <a:latin typeface="Panton" pitchFamily="50" charset="0"/>
              </a:rPr>
              <a:t>Para ayudar al ahorro energético se implementará tecnología LED en la iluminación, tanto urbana como </a:t>
            </a:r>
            <a:r>
              <a:rPr lang="es-MX" sz="800" dirty="0" smtClean="0">
                <a:latin typeface="Panton" pitchFamily="50" charset="0"/>
              </a:rPr>
              <a:t>arquitectónica.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852219" y="1966"/>
            <a:ext cx="1221" cy="280068"/>
          </a:xfrm>
          <a:prstGeom prst="line">
            <a:avLst/>
          </a:prstGeom>
          <a:ln w="19050">
            <a:solidFill>
              <a:srgbClr val="068B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H="1">
            <a:off x="1725157" y="148"/>
            <a:ext cx="4782" cy="281886"/>
          </a:xfrm>
          <a:prstGeom prst="line">
            <a:avLst/>
          </a:prstGeom>
          <a:ln w="19050">
            <a:solidFill>
              <a:srgbClr val="068B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9 CuadroTexto"/>
          <p:cNvSpPr txBox="1"/>
          <p:nvPr/>
        </p:nvSpPr>
        <p:spPr>
          <a:xfrm>
            <a:off x="2963906" y="370831"/>
            <a:ext cx="18553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>
                <a:solidFill>
                  <a:sysClr val="windowText" lastClr="000000"/>
                </a:solidFill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Localidad: Progreso</a:t>
            </a:r>
            <a:endParaRPr lang="es-MX" sz="1050" dirty="0">
              <a:solidFill>
                <a:sysClr val="windowText" lastClr="000000"/>
              </a:solidFill>
              <a:latin typeface="Panton" panose="00000500000000000000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9 CuadroTexto"/>
          <p:cNvSpPr txBox="1"/>
          <p:nvPr/>
        </p:nvSpPr>
        <p:spPr>
          <a:xfrm>
            <a:off x="5922301" y="385468"/>
            <a:ext cx="17499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>
                <a:solidFill>
                  <a:sysClr val="windowText" lastClr="000000"/>
                </a:solidFill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Municipio: Progreso</a:t>
            </a:r>
            <a:endParaRPr lang="es-MX" sz="1050" dirty="0">
              <a:solidFill>
                <a:sysClr val="windowText" lastClr="000000"/>
              </a:solidFill>
              <a:latin typeface="Panton" panose="00000500000000000000" pitchFamily="50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6" name="Conector recto 25"/>
          <p:cNvCxnSpPr/>
          <p:nvPr/>
        </p:nvCxnSpPr>
        <p:spPr>
          <a:xfrm flipH="1">
            <a:off x="3065986" y="1345"/>
            <a:ext cx="1" cy="280689"/>
          </a:xfrm>
          <a:prstGeom prst="line">
            <a:avLst/>
          </a:prstGeom>
          <a:ln w="19050">
            <a:solidFill>
              <a:srgbClr val="068B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94 Rectángulo"/>
          <p:cNvSpPr/>
          <p:nvPr/>
        </p:nvSpPr>
        <p:spPr>
          <a:xfrm>
            <a:off x="8367877" y="6501390"/>
            <a:ext cx="7521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2514600" algn="l"/>
              </a:tabLst>
            </a:pPr>
            <a:r>
              <a:rPr lang="es-ES" sz="1000" b="1" dirty="0" smtClean="0">
                <a:solidFill>
                  <a:schemeClr val="bg1"/>
                </a:solidFill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DT-FTCS</a:t>
            </a:r>
            <a:endParaRPr lang="es-ES" sz="1000" b="1" dirty="0">
              <a:solidFill>
                <a:schemeClr val="bg1"/>
              </a:solidFill>
              <a:latin typeface="Panton" panose="00000500000000000000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94 Rectángulo"/>
          <p:cNvSpPr/>
          <p:nvPr/>
        </p:nvSpPr>
        <p:spPr>
          <a:xfrm>
            <a:off x="55687" y="6501389"/>
            <a:ext cx="4605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514600" algn="l"/>
              </a:tabLst>
            </a:pPr>
            <a:r>
              <a:rPr lang="es-ES" sz="1000" b="1" dirty="0" smtClean="0">
                <a:solidFill>
                  <a:schemeClr val="bg1"/>
                </a:solidFill>
                <a:latin typeface="Panton" panose="00000500000000000000" pitchFamily="50" charset="0"/>
                <a:ea typeface="Tahoma" pitchFamily="34" charset="0"/>
                <a:cs typeface="Tahoma" pitchFamily="34" charset="0"/>
              </a:rPr>
              <a:t>1/2</a:t>
            </a:r>
            <a:endParaRPr lang="es-ES" sz="1000" b="1" dirty="0">
              <a:solidFill>
                <a:schemeClr val="bg1"/>
              </a:solidFill>
              <a:latin typeface="Panton" panose="00000500000000000000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06483" y="6146800"/>
            <a:ext cx="2867297" cy="200055"/>
          </a:xfrm>
          <a:prstGeom prst="rect">
            <a:avLst/>
          </a:prstGeom>
          <a:solidFill>
            <a:srgbClr val="068BB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 smtClean="0">
                <a:latin typeface="Panton" panose="00000500000000000000" pitchFamily="50" charset="0"/>
              </a:rPr>
              <a:t>Imagen: </a:t>
            </a:r>
            <a:r>
              <a:rPr lang="es-MX" sz="700" dirty="0" smtClean="0">
                <a:latin typeface="Panton" panose="00000500000000000000" pitchFamily="50" charset="0"/>
              </a:rPr>
              <a:t>Propuesta de remate del malecón.</a:t>
            </a:r>
            <a:endParaRPr lang="es-MX" sz="700" dirty="0">
              <a:latin typeface="Panton" panose="00000500000000000000" pitchFamily="50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106486" y="4440479"/>
            <a:ext cx="2867294" cy="200055"/>
          </a:xfrm>
          <a:prstGeom prst="rect">
            <a:avLst/>
          </a:prstGeom>
          <a:solidFill>
            <a:srgbClr val="068BB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 smtClean="0">
                <a:latin typeface="Panton" panose="00000500000000000000" pitchFamily="50" charset="0"/>
              </a:rPr>
              <a:t>Imagen </a:t>
            </a:r>
            <a:r>
              <a:rPr lang="es-MX" sz="700" dirty="0" smtClean="0">
                <a:latin typeface="Panton" panose="00000500000000000000" pitchFamily="50" charset="0"/>
              </a:rPr>
              <a:t>: Remate del malecón antes de la intervención.</a:t>
            </a:r>
            <a:endParaRPr lang="es-MX" sz="700" dirty="0">
              <a:latin typeface="Panton" panose="00000500000000000000" pitchFamily="50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99459" y="2670619"/>
            <a:ext cx="2874321" cy="200055"/>
          </a:xfrm>
          <a:prstGeom prst="rect">
            <a:avLst/>
          </a:prstGeom>
          <a:solidFill>
            <a:srgbClr val="068BB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 smtClean="0">
                <a:latin typeface="Panton" panose="00000500000000000000" pitchFamily="50" charset="0"/>
              </a:rPr>
              <a:t>Imagen: </a:t>
            </a:r>
            <a:r>
              <a:rPr lang="es-MX" sz="700" dirty="0" smtClean="0">
                <a:latin typeface="Panton" panose="00000500000000000000" pitchFamily="50" charset="0"/>
              </a:rPr>
              <a:t>Localización de la zona de intervención</a:t>
            </a:r>
            <a:endParaRPr lang="es-MX" sz="700" dirty="0">
              <a:latin typeface="Panton" panose="00000500000000000000" pitchFamily="50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5"/>
          <a:srcRect l="17650" t="17397" r="20461" b="24052"/>
          <a:stretch/>
        </p:blipFill>
        <p:spPr>
          <a:xfrm>
            <a:off x="106486" y="2922270"/>
            <a:ext cx="2867293" cy="1525870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99459" y="743914"/>
            <a:ext cx="2874321" cy="1926704"/>
            <a:chOff x="48659" y="743914"/>
            <a:chExt cx="2874321" cy="1926704"/>
          </a:xfrm>
        </p:grpSpPr>
        <p:pic>
          <p:nvPicPr>
            <p:cNvPr id="41" name="Imagen 40"/>
            <p:cNvPicPr>
              <a:picLocks noChangeAspect="1"/>
            </p:cNvPicPr>
            <p:nvPr/>
          </p:nvPicPr>
          <p:blipFill rotWithShape="1">
            <a:blip r:embed="rId6"/>
            <a:srcRect l="14743" t="9091" r="17055" b="9948"/>
            <a:stretch/>
          </p:blipFill>
          <p:spPr>
            <a:xfrm>
              <a:off x="48659" y="743915"/>
              <a:ext cx="2874321" cy="1926703"/>
            </a:xfrm>
            <a:prstGeom prst="rect">
              <a:avLst/>
            </a:prstGeom>
          </p:spPr>
        </p:pic>
        <p:pic>
          <p:nvPicPr>
            <p:cNvPr id="47" name="Imagen 46"/>
            <p:cNvPicPr>
              <a:picLocks noChangeAspect="1"/>
            </p:cNvPicPr>
            <p:nvPr/>
          </p:nvPicPr>
          <p:blipFill rotWithShape="1">
            <a:blip r:embed="rId6"/>
            <a:srcRect l="26697" t="9731" r="58929" b="74986"/>
            <a:stretch/>
          </p:blipFill>
          <p:spPr>
            <a:xfrm>
              <a:off x="48659" y="743914"/>
              <a:ext cx="605790" cy="363684"/>
            </a:xfrm>
            <a:prstGeom prst="rect">
              <a:avLst/>
            </a:prstGeom>
          </p:spPr>
        </p:pic>
      </p:grpSp>
      <p:graphicFrame>
        <p:nvGraphicFramePr>
          <p:cNvPr id="51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78842"/>
              </p:ext>
            </p:extLst>
          </p:nvPr>
        </p:nvGraphicFramePr>
        <p:xfrm>
          <a:off x="5947492" y="3953079"/>
          <a:ext cx="3150368" cy="2130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664">
                  <a:extLst>
                    <a:ext uri="{9D8B030D-6E8A-4147-A177-3AD203B41FA5}">
                      <a16:colId xmlns:a16="http://schemas.microsoft.com/office/drawing/2014/main" val="107484034"/>
                    </a:ext>
                  </a:extLst>
                </a:gridCol>
                <a:gridCol w="624420">
                  <a:extLst>
                    <a:ext uri="{9D8B030D-6E8A-4147-A177-3AD203B41FA5}">
                      <a16:colId xmlns:a16="http://schemas.microsoft.com/office/drawing/2014/main" val="1820062873"/>
                    </a:ext>
                  </a:extLst>
                </a:gridCol>
              </a:tblGrid>
              <a:tr h="142191">
                <a:tc gridSpan="4">
                  <a:txBody>
                    <a:bodyPr/>
                    <a:lstStyle/>
                    <a:p>
                      <a:pPr algn="ctr"/>
                      <a:r>
                        <a:rPr lang="es-MX" sz="600" b="1" dirty="0" smtClean="0">
                          <a:latin typeface="Panton" panose="00000500000000000000" pitchFamily="50" charset="0"/>
                        </a:rPr>
                        <a:t>DESCRIPCIÓN </a:t>
                      </a:r>
                      <a:r>
                        <a:rPr lang="es-MX" sz="600" b="1" baseline="0" dirty="0" smtClean="0">
                          <a:latin typeface="Panton" panose="00000500000000000000" pitchFamily="50" charset="0"/>
                        </a:rPr>
                        <a:t> ARQUITECTÓNICA DE PROYECTO</a:t>
                      </a:r>
                      <a:endParaRPr lang="es-MX" sz="6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>
                    <a:solidFill>
                      <a:srgbClr val="068B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600"/>
                    </a:p>
                  </a:txBody>
                  <a:tcPr marL="31063" marR="31063" marT="15532" marB="15532"/>
                </a:tc>
                <a:tc hMerge="1">
                  <a:txBody>
                    <a:bodyPr/>
                    <a:lstStyle/>
                    <a:p>
                      <a:pPr algn="ctr"/>
                      <a:endParaRPr lang="es-MX" sz="6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>
                    <a:solidFill>
                      <a:srgbClr val="068BB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6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>
                    <a:solidFill>
                      <a:srgbClr val="068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191"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No.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Concepto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Unidad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Cantidad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191"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1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Calles de concreto estampado tipo ola MR=45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m2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2,037.58 m2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91"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2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Banquetas de</a:t>
                      </a:r>
                      <a:r>
                        <a:rPr lang="es-MX" sz="700" baseline="0" dirty="0" smtClean="0">
                          <a:latin typeface="Panton" panose="00000500000000000000" pitchFamily="50" charset="0"/>
                        </a:rPr>
                        <a:t> concreto estampado tipo ola </a:t>
                      </a:r>
                      <a:r>
                        <a:rPr lang="es-MX" sz="700" baseline="0" dirty="0" err="1" smtClean="0">
                          <a:latin typeface="Panton" panose="00000500000000000000" pitchFamily="50" charset="0"/>
                        </a:rPr>
                        <a:t>F´c</a:t>
                      </a:r>
                      <a:r>
                        <a:rPr lang="es-MX" sz="700" baseline="0" dirty="0" smtClean="0">
                          <a:latin typeface="Panton" panose="00000500000000000000" pitchFamily="50" charset="0"/>
                        </a:rPr>
                        <a:t>=200 kg/cm2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m2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3,135.03 m2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191"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3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Ciclovía</a:t>
                      </a:r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 de</a:t>
                      </a:r>
                      <a:r>
                        <a:rPr lang="es-MX" sz="700" baseline="0" dirty="0" smtClean="0">
                          <a:latin typeface="Panton" panose="00000500000000000000" pitchFamily="50" charset="0"/>
                        </a:rPr>
                        <a:t> concreto estampado tipo ola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aseline="0" dirty="0" err="1" smtClean="0">
                          <a:latin typeface="Panton" panose="00000500000000000000" pitchFamily="50" charset="0"/>
                        </a:rPr>
                        <a:t>F´c</a:t>
                      </a:r>
                      <a:r>
                        <a:rPr lang="es-MX" sz="700" baseline="0" dirty="0" smtClean="0">
                          <a:latin typeface="Panton" panose="00000500000000000000" pitchFamily="50" charset="0"/>
                        </a:rPr>
                        <a:t>=200 kg/cm2</a:t>
                      </a:r>
                      <a:endParaRPr lang="es-MX" sz="700" dirty="0" smtClean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M2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673.92 m2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extLst>
                  <a:ext uri="{0D108BD9-81ED-4DB2-BD59-A6C34878D82A}">
                    <a16:rowId xmlns:a16="http://schemas.microsoft.com/office/drawing/2014/main" val="792071078"/>
                  </a:ext>
                </a:extLst>
              </a:tr>
              <a:tr h="142191"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4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Mobiliario urbano: Bancas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pza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17 </a:t>
                      </a:r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pzas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191"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5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Mobiliario</a:t>
                      </a:r>
                      <a:r>
                        <a:rPr lang="es-MX" sz="700" baseline="0" dirty="0" smtClean="0">
                          <a:latin typeface="Panton" panose="00000500000000000000" pitchFamily="50" charset="0"/>
                        </a:rPr>
                        <a:t> urbano: Basurero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pza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14 </a:t>
                      </a:r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pzas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191"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6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Mobiliario urbano: Señalización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pza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2 </a:t>
                      </a:r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pzas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191"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7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Mobiliario urbano: Banca </a:t>
                      </a:r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aparcabicicletas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pza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2 </a:t>
                      </a:r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pzas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191"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8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Jardinería:</a:t>
                      </a:r>
                      <a:r>
                        <a:rPr lang="es-MX" sz="700" baseline="0" dirty="0" smtClean="0">
                          <a:latin typeface="Panton" panose="00000500000000000000" pitchFamily="50" charset="0"/>
                        </a:rPr>
                        <a:t> Uva de mar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pza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72 </a:t>
                      </a:r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pzas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191"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9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Jardinería: Palma </a:t>
                      </a:r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Kerpis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pza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102 </a:t>
                      </a:r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pzas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191"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10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Iluminación</a:t>
                      </a:r>
                      <a:r>
                        <a:rPr lang="es-MX" sz="700" baseline="0" dirty="0" smtClean="0">
                          <a:latin typeface="Panton" panose="00000500000000000000" pitchFamily="50" charset="0"/>
                        </a:rPr>
                        <a:t> arquitectónica: Bolardos con tira led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pza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135 </a:t>
                      </a:r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pzas</a:t>
                      </a:r>
                      <a:endParaRPr lang="es-MX" sz="700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191">
                <a:tc>
                  <a:txBody>
                    <a:bodyPr/>
                    <a:lstStyle/>
                    <a:p>
                      <a:pPr algn="ct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11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Iluminación</a:t>
                      </a:r>
                      <a:r>
                        <a:rPr lang="es-MX" sz="700" baseline="0" dirty="0" smtClean="0">
                          <a:latin typeface="Panton" panose="00000500000000000000" pitchFamily="50" charset="0"/>
                        </a:rPr>
                        <a:t> urbana mediante postes con tecnología led</a:t>
                      </a:r>
                      <a:endParaRPr lang="es-MX" sz="700" dirty="0" smtClean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pza</a:t>
                      </a:r>
                      <a:endParaRPr lang="es-MX" sz="700" dirty="0" smtClean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dirty="0" smtClean="0">
                          <a:latin typeface="Panton" panose="00000500000000000000" pitchFamily="50" charset="0"/>
                        </a:rPr>
                        <a:t>38 </a:t>
                      </a:r>
                      <a:r>
                        <a:rPr lang="es-MX" sz="700" dirty="0" err="1" smtClean="0">
                          <a:latin typeface="Panton" panose="00000500000000000000" pitchFamily="50" charset="0"/>
                        </a:rPr>
                        <a:t>pzas</a:t>
                      </a:r>
                      <a:endParaRPr lang="es-MX" sz="700" dirty="0" smtClean="0">
                        <a:latin typeface="Panton" panose="00000500000000000000" pitchFamily="50" charset="0"/>
                      </a:endParaRPr>
                    </a:p>
                  </a:txBody>
                  <a:tcPr marL="22708" marR="22708" marT="11354" marB="11354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52" name="Grupo 51"/>
          <p:cNvGrpSpPr/>
          <p:nvPr/>
        </p:nvGrpSpPr>
        <p:grpSpPr>
          <a:xfrm>
            <a:off x="5947491" y="6068253"/>
            <a:ext cx="3150369" cy="175345"/>
            <a:chOff x="5962816" y="5413141"/>
            <a:chExt cx="3126062" cy="215444"/>
          </a:xfrm>
        </p:grpSpPr>
        <p:sp>
          <p:nvSpPr>
            <p:cNvPr id="53" name="Rectángulo 48"/>
            <p:cNvSpPr/>
            <p:nvPr/>
          </p:nvSpPr>
          <p:spPr>
            <a:xfrm>
              <a:off x="5962816" y="5436140"/>
              <a:ext cx="3126062" cy="191233"/>
            </a:xfrm>
            <a:prstGeom prst="rect">
              <a:avLst/>
            </a:prstGeom>
            <a:solidFill>
              <a:srgbClr val="068B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2"/>
            <p:cNvSpPr txBox="1"/>
            <p:nvPr/>
          </p:nvSpPr>
          <p:spPr>
            <a:xfrm>
              <a:off x="6080617" y="5413141"/>
              <a:ext cx="280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solidFill>
                    <a:schemeClr val="bg1"/>
                  </a:solidFill>
                  <a:latin typeface="Panton" panose="00000500000000000000" pitchFamily="50" charset="0"/>
                </a:rPr>
                <a:t>Beneficiarios 61,553 habitantes</a:t>
              </a:r>
              <a:endParaRPr lang="es-MX" sz="800" b="1" dirty="0">
                <a:solidFill>
                  <a:schemeClr val="bg1"/>
                </a:solidFill>
                <a:latin typeface="Panton" panose="00000500000000000000" pitchFamily="50" charset="0"/>
              </a:endParaRPr>
            </a:p>
          </p:txBody>
        </p:sp>
      </p:grpSp>
      <p:graphicFrame>
        <p:nvGraphicFramePr>
          <p:cNvPr id="56" name="Tab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71862"/>
              </p:ext>
            </p:extLst>
          </p:nvPr>
        </p:nvGraphicFramePr>
        <p:xfrm>
          <a:off x="3085031" y="3956961"/>
          <a:ext cx="2811567" cy="1098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712">
                <a:tc>
                  <a:txBody>
                    <a:bodyPr/>
                    <a:lstStyle/>
                    <a:p>
                      <a:pPr algn="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Fecha de inicio de obra: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52640" marR="52640" marT="26320" marB="26320">
                    <a:solidFill>
                      <a:srgbClr val="068B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aseline="0" dirty="0" smtClean="0">
                          <a:latin typeface="Panton" panose="00000500000000000000" pitchFamily="50" charset="0"/>
                        </a:rPr>
                        <a:t>15 </a:t>
                      </a:r>
                      <a:r>
                        <a:rPr lang="es-MX" sz="800" baseline="0" dirty="0" smtClean="0">
                          <a:latin typeface="Panton" panose="00000500000000000000" pitchFamily="50" charset="0"/>
                        </a:rPr>
                        <a:t>de </a:t>
                      </a:r>
                      <a:r>
                        <a:rPr lang="es-MX" sz="800" baseline="0" dirty="0" smtClean="0">
                          <a:latin typeface="Panton" panose="00000500000000000000" pitchFamily="50" charset="0"/>
                        </a:rPr>
                        <a:t>Marzo</a:t>
                      </a:r>
                      <a:r>
                        <a:rPr lang="es-MX" sz="800" dirty="0" smtClean="0">
                          <a:latin typeface="Panton" panose="00000500000000000000" pitchFamily="50" charset="0"/>
                        </a:rPr>
                        <a:t> </a:t>
                      </a:r>
                      <a:r>
                        <a:rPr lang="es-MX" sz="800" dirty="0" smtClean="0">
                          <a:latin typeface="Panton" panose="00000500000000000000" pitchFamily="50" charset="0"/>
                        </a:rPr>
                        <a:t>del 2021</a:t>
                      </a:r>
                    </a:p>
                  </a:txBody>
                  <a:tcPr marL="52640" marR="52640" marT="26320" marB="263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712">
                <a:tc>
                  <a:txBody>
                    <a:bodyPr/>
                    <a:lstStyle/>
                    <a:p>
                      <a:pPr algn="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Fecha de terminación de obra: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52640" marR="52640" marT="26320" marB="26320">
                    <a:solidFill>
                      <a:srgbClr val="068B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latin typeface="Panton" panose="00000500000000000000" pitchFamily="50" charset="0"/>
                        </a:rPr>
                        <a:t>12 </a:t>
                      </a:r>
                      <a:r>
                        <a:rPr lang="es-MX" sz="800" dirty="0" smtClean="0">
                          <a:latin typeface="Panton" panose="00000500000000000000" pitchFamily="50" charset="0"/>
                        </a:rPr>
                        <a:t>de </a:t>
                      </a:r>
                      <a:r>
                        <a:rPr lang="es-MX" sz="800" dirty="0" smtClean="0">
                          <a:latin typeface="Panton" panose="00000500000000000000" pitchFamily="50" charset="0"/>
                        </a:rPr>
                        <a:t>Julio </a:t>
                      </a:r>
                      <a:r>
                        <a:rPr lang="es-MX" sz="800" dirty="0" smtClean="0">
                          <a:latin typeface="Panton" panose="00000500000000000000" pitchFamily="50" charset="0"/>
                        </a:rPr>
                        <a:t>del 2021</a:t>
                      </a:r>
                    </a:p>
                  </a:txBody>
                  <a:tcPr marL="52640" marR="52640" marT="26320" marB="263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712">
                <a:tc>
                  <a:txBody>
                    <a:bodyPr/>
                    <a:lstStyle/>
                    <a:p>
                      <a:pPr algn="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Importe</a:t>
                      </a:r>
                      <a:r>
                        <a:rPr lang="es-MX" sz="700" b="1" baseline="0" dirty="0" smtClean="0">
                          <a:latin typeface="Panton" panose="00000500000000000000" pitchFamily="50" charset="0"/>
                        </a:rPr>
                        <a:t> del contrato: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52640" marR="52640" marT="26320" marB="26320">
                    <a:solidFill>
                      <a:srgbClr val="068B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latin typeface="Panton" panose="00000500000000000000" pitchFamily="50" charset="0"/>
                        </a:rPr>
                        <a:t>$15,398,606.81</a:t>
                      </a:r>
                      <a:endParaRPr lang="es-MX" sz="800" dirty="0" smtClean="0">
                        <a:latin typeface="Panton" panose="00000500000000000000" pitchFamily="50" charset="0"/>
                      </a:endParaRPr>
                    </a:p>
                  </a:txBody>
                  <a:tcPr marL="52640" marR="52640" marT="26320" marB="263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712">
                <a:tc>
                  <a:txBody>
                    <a:bodyPr/>
                    <a:lstStyle/>
                    <a:p>
                      <a:pPr algn="r"/>
                      <a:r>
                        <a:rPr lang="es-MX" sz="700" b="1" dirty="0" smtClean="0">
                          <a:latin typeface="Panton" panose="00000500000000000000" pitchFamily="50" charset="0"/>
                        </a:rPr>
                        <a:t>Empresa ganadora</a:t>
                      </a:r>
                      <a:endParaRPr lang="es-MX" sz="700" b="1" dirty="0">
                        <a:latin typeface="Panton" panose="00000500000000000000" pitchFamily="50" charset="0"/>
                      </a:endParaRPr>
                    </a:p>
                  </a:txBody>
                  <a:tcPr marL="52640" marR="52640" marT="26320" marB="26320">
                    <a:solidFill>
                      <a:srgbClr val="068B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latin typeface="Panton" panose="00000500000000000000" pitchFamily="50" charset="0"/>
                        </a:rPr>
                        <a:t>ARTÍCULOS</a:t>
                      </a:r>
                      <a:r>
                        <a:rPr lang="es-MX" sz="800" baseline="0" dirty="0" smtClean="0">
                          <a:latin typeface="Panton" panose="00000500000000000000" pitchFamily="50" charset="0"/>
                        </a:rPr>
                        <a:t> ELÉCTRICOS INDUSTRIALES DEL CARMEN S.A. DE C.V.</a:t>
                      </a:r>
                      <a:endParaRPr lang="es-MX" sz="800" dirty="0" smtClean="0">
                        <a:latin typeface="Panton" panose="00000500000000000000" pitchFamily="50" charset="0"/>
                      </a:endParaRPr>
                    </a:p>
                  </a:txBody>
                  <a:tcPr marL="52640" marR="52640" marT="26320" marB="263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rma libre 2"/>
          <p:cNvSpPr/>
          <p:nvPr/>
        </p:nvSpPr>
        <p:spPr>
          <a:xfrm>
            <a:off x="160020" y="1402080"/>
            <a:ext cx="2649220" cy="604520"/>
          </a:xfrm>
          <a:custGeom>
            <a:avLst/>
            <a:gdLst>
              <a:gd name="connsiteX0" fmla="*/ 2598420 w 2649220"/>
              <a:gd name="connsiteY0" fmla="*/ 251460 h 604520"/>
              <a:gd name="connsiteX1" fmla="*/ 2499360 w 2649220"/>
              <a:gd name="connsiteY1" fmla="*/ 279400 h 604520"/>
              <a:gd name="connsiteX2" fmla="*/ 2479040 w 2649220"/>
              <a:gd name="connsiteY2" fmla="*/ 241300 h 604520"/>
              <a:gd name="connsiteX3" fmla="*/ 2438400 w 2649220"/>
              <a:gd name="connsiteY3" fmla="*/ 205740 h 604520"/>
              <a:gd name="connsiteX4" fmla="*/ 2151380 w 2649220"/>
              <a:gd name="connsiteY4" fmla="*/ 241300 h 604520"/>
              <a:gd name="connsiteX5" fmla="*/ 2092960 w 2649220"/>
              <a:gd name="connsiteY5" fmla="*/ 251460 h 604520"/>
              <a:gd name="connsiteX6" fmla="*/ 1572260 w 2649220"/>
              <a:gd name="connsiteY6" fmla="*/ 292100 h 604520"/>
              <a:gd name="connsiteX7" fmla="*/ 1490980 w 2649220"/>
              <a:gd name="connsiteY7" fmla="*/ 297180 h 604520"/>
              <a:gd name="connsiteX8" fmla="*/ 1061720 w 2649220"/>
              <a:gd name="connsiteY8" fmla="*/ 330200 h 604520"/>
              <a:gd name="connsiteX9" fmla="*/ 922020 w 2649220"/>
              <a:gd name="connsiteY9" fmla="*/ 340360 h 604520"/>
              <a:gd name="connsiteX10" fmla="*/ 922020 w 2649220"/>
              <a:gd name="connsiteY10" fmla="*/ 307340 h 604520"/>
              <a:gd name="connsiteX11" fmla="*/ 180340 w 2649220"/>
              <a:gd name="connsiteY11" fmla="*/ 381000 h 604520"/>
              <a:gd name="connsiteX12" fmla="*/ 78740 w 2649220"/>
              <a:gd name="connsiteY12" fmla="*/ 398780 h 604520"/>
              <a:gd name="connsiteX13" fmla="*/ 93980 w 2649220"/>
              <a:gd name="connsiteY13" fmla="*/ 604520 h 604520"/>
              <a:gd name="connsiteX14" fmla="*/ 63500 w 2649220"/>
              <a:gd name="connsiteY14" fmla="*/ 599440 h 604520"/>
              <a:gd name="connsiteX15" fmla="*/ 50800 w 2649220"/>
              <a:gd name="connsiteY15" fmla="*/ 363220 h 604520"/>
              <a:gd name="connsiteX16" fmla="*/ 10160 w 2649220"/>
              <a:gd name="connsiteY16" fmla="*/ 370840 h 604520"/>
              <a:gd name="connsiteX17" fmla="*/ 0 w 2649220"/>
              <a:gd name="connsiteY17" fmla="*/ 276860 h 604520"/>
              <a:gd name="connsiteX18" fmla="*/ 53340 w 2649220"/>
              <a:gd name="connsiteY18" fmla="*/ 251460 h 604520"/>
              <a:gd name="connsiteX19" fmla="*/ 88900 w 2649220"/>
              <a:gd name="connsiteY19" fmla="*/ 251460 h 604520"/>
              <a:gd name="connsiteX20" fmla="*/ 109220 w 2649220"/>
              <a:gd name="connsiteY20" fmla="*/ 246380 h 604520"/>
              <a:gd name="connsiteX21" fmla="*/ 172720 w 2649220"/>
              <a:gd name="connsiteY21" fmla="*/ 256540 h 604520"/>
              <a:gd name="connsiteX22" fmla="*/ 208280 w 2649220"/>
              <a:gd name="connsiteY22" fmla="*/ 261620 h 604520"/>
              <a:gd name="connsiteX23" fmla="*/ 259080 w 2649220"/>
              <a:gd name="connsiteY23" fmla="*/ 269240 h 604520"/>
              <a:gd name="connsiteX24" fmla="*/ 337820 w 2649220"/>
              <a:gd name="connsiteY24" fmla="*/ 256540 h 604520"/>
              <a:gd name="connsiteX25" fmla="*/ 419100 w 2649220"/>
              <a:gd name="connsiteY25" fmla="*/ 241300 h 604520"/>
              <a:gd name="connsiteX26" fmla="*/ 472440 w 2649220"/>
              <a:gd name="connsiteY26" fmla="*/ 220980 h 604520"/>
              <a:gd name="connsiteX27" fmla="*/ 556260 w 2649220"/>
              <a:gd name="connsiteY27" fmla="*/ 200660 h 604520"/>
              <a:gd name="connsiteX28" fmla="*/ 627380 w 2649220"/>
              <a:gd name="connsiteY28" fmla="*/ 203200 h 604520"/>
              <a:gd name="connsiteX29" fmla="*/ 680720 w 2649220"/>
              <a:gd name="connsiteY29" fmla="*/ 215900 h 604520"/>
              <a:gd name="connsiteX30" fmla="*/ 718820 w 2649220"/>
              <a:gd name="connsiteY30" fmla="*/ 218440 h 604520"/>
              <a:gd name="connsiteX31" fmla="*/ 759460 w 2649220"/>
              <a:gd name="connsiteY31" fmla="*/ 218440 h 604520"/>
              <a:gd name="connsiteX32" fmla="*/ 840740 w 2649220"/>
              <a:gd name="connsiteY32" fmla="*/ 205740 h 604520"/>
              <a:gd name="connsiteX33" fmla="*/ 873760 w 2649220"/>
              <a:gd name="connsiteY33" fmla="*/ 198120 h 604520"/>
              <a:gd name="connsiteX34" fmla="*/ 952500 w 2649220"/>
              <a:gd name="connsiteY34" fmla="*/ 162560 h 604520"/>
              <a:gd name="connsiteX35" fmla="*/ 1031240 w 2649220"/>
              <a:gd name="connsiteY35" fmla="*/ 157480 h 604520"/>
              <a:gd name="connsiteX36" fmla="*/ 1069340 w 2649220"/>
              <a:gd name="connsiteY36" fmla="*/ 152400 h 604520"/>
              <a:gd name="connsiteX37" fmla="*/ 1097280 w 2649220"/>
              <a:gd name="connsiteY37" fmla="*/ 154940 h 604520"/>
              <a:gd name="connsiteX38" fmla="*/ 1125220 w 2649220"/>
              <a:gd name="connsiteY38" fmla="*/ 160020 h 604520"/>
              <a:gd name="connsiteX39" fmla="*/ 1145540 w 2649220"/>
              <a:gd name="connsiteY39" fmla="*/ 170180 h 604520"/>
              <a:gd name="connsiteX40" fmla="*/ 1203960 w 2649220"/>
              <a:gd name="connsiteY40" fmla="*/ 167640 h 604520"/>
              <a:gd name="connsiteX41" fmla="*/ 1280160 w 2649220"/>
              <a:gd name="connsiteY41" fmla="*/ 172720 h 604520"/>
              <a:gd name="connsiteX42" fmla="*/ 1328420 w 2649220"/>
              <a:gd name="connsiteY42" fmla="*/ 165100 h 604520"/>
              <a:gd name="connsiteX43" fmla="*/ 1384300 w 2649220"/>
              <a:gd name="connsiteY43" fmla="*/ 162560 h 604520"/>
              <a:gd name="connsiteX44" fmla="*/ 1422400 w 2649220"/>
              <a:gd name="connsiteY44" fmla="*/ 147320 h 604520"/>
              <a:gd name="connsiteX45" fmla="*/ 1475740 w 2649220"/>
              <a:gd name="connsiteY45" fmla="*/ 132080 h 604520"/>
              <a:gd name="connsiteX46" fmla="*/ 1521460 w 2649220"/>
              <a:gd name="connsiteY46" fmla="*/ 116840 h 604520"/>
              <a:gd name="connsiteX47" fmla="*/ 1577340 w 2649220"/>
              <a:gd name="connsiteY47" fmla="*/ 114300 h 604520"/>
              <a:gd name="connsiteX48" fmla="*/ 1671320 w 2649220"/>
              <a:gd name="connsiteY48" fmla="*/ 139700 h 604520"/>
              <a:gd name="connsiteX49" fmla="*/ 1684020 w 2649220"/>
              <a:gd name="connsiteY49" fmla="*/ 144780 h 604520"/>
              <a:gd name="connsiteX50" fmla="*/ 1760220 w 2649220"/>
              <a:gd name="connsiteY50" fmla="*/ 121920 h 604520"/>
              <a:gd name="connsiteX51" fmla="*/ 1793240 w 2649220"/>
              <a:gd name="connsiteY51" fmla="*/ 109220 h 604520"/>
              <a:gd name="connsiteX52" fmla="*/ 1849120 w 2649220"/>
              <a:gd name="connsiteY52" fmla="*/ 101600 h 604520"/>
              <a:gd name="connsiteX53" fmla="*/ 1917700 w 2649220"/>
              <a:gd name="connsiteY53" fmla="*/ 129540 h 604520"/>
              <a:gd name="connsiteX54" fmla="*/ 1965960 w 2649220"/>
              <a:gd name="connsiteY54" fmla="*/ 129540 h 604520"/>
              <a:gd name="connsiteX55" fmla="*/ 2049780 w 2649220"/>
              <a:gd name="connsiteY55" fmla="*/ 104140 h 604520"/>
              <a:gd name="connsiteX56" fmla="*/ 2082800 w 2649220"/>
              <a:gd name="connsiteY56" fmla="*/ 93980 h 604520"/>
              <a:gd name="connsiteX57" fmla="*/ 2118360 w 2649220"/>
              <a:gd name="connsiteY57" fmla="*/ 81280 h 604520"/>
              <a:gd name="connsiteX58" fmla="*/ 2184400 w 2649220"/>
              <a:gd name="connsiteY58" fmla="*/ 86360 h 604520"/>
              <a:gd name="connsiteX59" fmla="*/ 2227580 w 2649220"/>
              <a:gd name="connsiteY59" fmla="*/ 104140 h 604520"/>
              <a:gd name="connsiteX60" fmla="*/ 2250440 w 2649220"/>
              <a:gd name="connsiteY60" fmla="*/ 111760 h 604520"/>
              <a:gd name="connsiteX61" fmla="*/ 2390140 w 2649220"/>
              <a:gd name="connsiteY61" fmla="*/ 99060 h 604520"/>
              <a:gd name="connsiteX62" fmla="*/ 2423160 w 2649220"/>
              <a:gd name="connsiteY62" fmla="*/ 73660 h 604520"/>
              <a:gd name="connsiteX63" fmla="*/ 2466340 w 2649220"/>
              <a:gd name="connsiteY63" fmla="*/ 25400 h 604520"/>
              <a:gd name="connsiteX64" fmla="*/ 2524760 w 2649220"/>
              <a:gd name="connsiteY64" fmla="*/ 0 h 604520"/>
              <a:gd name="connsiteX65" fmla="*/ 2608580 w 2649220"/>
              <a:gd name="connsiteY65" fmla="*/ 12700 h 604520"/>
              <a:gd name="connsiteX66" fmla="*/ 2639060 w 2649220"/>
              <a:gd name="connsiteY66" fmla="*/ 58420 h 604520"/>
              <a:gd name="connsiteX67" fmla="*/ 2649220 w 2649220"/>
              <a:gd name="connsiteY67" fmla="*/ 91440 h 604520"/>
              <a:gd name="connsiteX68" fmla="*/ 2649220 w 2649220"/>
              <a:gd name="connsiteY68" fmla="*/ 144780 h 604520"/>
              <a:gd name="connsiteX69" fmla="*/ 2623820 w 2649220"/>
              <a:gd name="connsiteY69" fmla="*/ 200660 h 604520"/>
              <a:gd name="connsiteX70" fmla="*/ 2598420 w 2649220"/>
              <a:gd name="connsiteY70" fmla="*/ 251460 h 60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649220" h="604520">
                <a:moveTo>
                  <a:pt x="2598420" y="251460"/>
                </a:moveTo>
                <a:lnTo>
                  <a:pt x="2499360" y="279400"/>
                </a:lnTo>
                <a:lnTo>
                  <a:pt x="2479040" y="241300"/>
                </a:lnTo>
                <a:lnTo>
                  <a:pt x="2438400" y="205740"/>
                </a:lnTo>
                <a:lnTo>
                  <a:pt x="2151380" y="241300"/>
                </a:lnTo>
                <a:lnTo>
                  <a:pt x="2092960" y="251460"/>
                </a:lnTo>
                <a:lnTo>
                  <a:pt x="1572260" y="292100"/>
                </a:lnTo>
                <a:lnTo>
                  <a:pt x="1490980" y="297180"/>
                </a:lnTo>
                <a:lnTo>
                  <a:pt x="1061720" y="330200"/>
                </a:lnTo>
                <a:lnTo>
                  <a:pt x="922020" y="340360"/>
                </a:lnTo>
                <a:lnTo>
                  <a:pt x="922020" y="307340"/>
                </a:lnTo>
                <a:lnTo>
                  <a:pt x="180340" y="381000"/>
                </a:lnTo>
                <a:lnTo>
                  <a:pt x="78740" y="398780"/>
                </a:lnTo>
                <a:lnTo>
                  <a:pt x="93980" y="604520"/>
                </a:lnTo>
                <a:lnTo>
                  <a:pt x="63500" y="599440"/>
                </a:lnTo>
                <a:lnTo>
                  <a:pt x="50800" y="363220"/>
                </a:lnTo>
                <a:lnTo>
                  <a:pt x="10160" y="370840"/>
                </a:lnTo>
                <a:lnTo>
                  <a:pt x="0" y="276860"/>
                </a:lnTo>
                <a:lnTo>
                  <a:pt x="53340" y="251460"/>
                </a:lnTo>
                <a:lnTo>
                  <a:pt x="88900" y="251460"/>
                </a:lnTo>
                <a:lnTo>
                  <a:pt x="109220" y="246380"/>
                </a:lnTo>
                <a:lnTo>
                  <a:pt x="172720" y="256540"/>
                </a:lnTo>
                <a:lnTo>
                  <a:pt x="208280" y="261620"/>
                </a:lnTo>
                <a:lnTo>
                  <a:pt x="259080" y="269240"/>
                </a:lnTo>
                <a:lnTo>
                  <a:pt x="337820" y="256540"/>
                </a:lnTo>
                <a:lnTo>
                  <a:pt x="419100" y="241300"/>
                </a:lnTo>
                <a:lnTo>
                  <a:pt x="472440" y="220980"/>
                </a:lnTo>
                <a:lnTo>
                  <a:pt x="556260" y="200660"/>
                </a:lnTo>
                <a:lnTo>
                  <a:pt x="627380" y="203200"/>
                </a:lnTo>
                <a:lnTo>
                  <a:pt x="680720" y="215900"/>
                </a:lnTo>
                <a:lnTo>
                  <a:pt x="718820" y="218440"/>
                </a:lnTo>
                <a:lnTo>
                  <a:pt x="759460" y="218440"/>
                </a:lnTo>
                <a:lnTo>
                  <a:pt x="840740" y="205740"/>
                </a:lnTo>
                <a:lnTo>
                  <a:pt x="873760" y="198120"/>
                </a:lnTo>
                <a:lnTo>
                  <a:pt x="952500" y="162560"/>
                </a:lnTo>
                <a:lnTo>
                  <a:pt x="1031240" y="157480"/>
                </a:lnTo>
                <a:lnTo>
                  <a:pt x="1069340" y="152400"/>
                </a:lnTo>
                <a:lnTo>
                  <a:pt x="1097280" y="154940"/>
                </a:lnTo>
                <a:lnTo>
                  <a:pt x="1125220" y="160020"/>
                </a:lnTo>
                <a:lnTo>
                  <a:pt x="1145540" y="170180"/>
                </a:lnTo>
                <a:lnTo>
                  <a:pt x="1203960" y="167640"/>
                </a:lnTo>
                <a:lnTo>
                  <a:pt x="1280160" y="172720"/>
                </a:lnTo>
                <a:lnTo>
                  <a:pt x="1328420" y="165100"/>
                </a:lnTo>
                <a:lnTo>
                  <a:pt x="1384300" y="162560"/>
                </a:lnTo>
                <a:lnTo>
                  <a:pt x="1422400" y="147320"/>
                </a:lnTo>
                <a:lnTo>
                  <a:pt x="1475740" y="132080"/>
                </a:lnTo>
                <a:lnTo>
                  <a:pt x="1521460" y="116840"/>
                </a:lnTo>
                <a:lnTo>
                  <a:pt x="1577340" y="114300"/>
                </a:lnTo>
                <a:lnTo>
                  <a:pt x="1671320" y="139700"/>
                </a:lnTo>
                <a:lnTo>
                  <a:pt x="1684020" y="144780"/>
                </a:lnTo>
                <a:lnTo>
                  <a:pt x="1760220" y="121920"/>
                </a:lnTo>
                <a:lnTo>
                  <a:pt x="1793240" y="109220"/>
                </a:lnTo>
                <a:lnTo>
                  <a:pt x="1849120" y="101600"/>
                </a:lnTo>
                <a:lnTo>
                  <a:pt x="1917700" y="129540"/>
                </a:lnTo>
                <a:lnTo>
                  <a:pt x="1965960" y="129540"/>
                </a:lnTo>
                <a:lnTo>
                  <a:pt x="2049780" y="104140"/>
                </a:lnTo>
                <a:lnTo>
                  <a:pt x="2082800" y="93980"/>
                </a:lnTo>
                <a:lnTo>
                  <a:pt x="2118360" y="81280"/>
                </a:lnTo>
                <a:lnTo>
                  <a:pt x="2184400" y="86360"/>
                </a:lnTo>
                <a:lnTo>
                  <a:pt x="2227580" y="104140"/>
                </a:lnTo>
                <a:lnTo>
                  <a:pt x="2250440" y="111760"/>
                </a:lnTo>
                <a:lnTo>
                  <a:pt x="2390140" y="99060"/>
                </a:lnTo>
                <a:lnTo>
                  <a:pt x="2423160" y="73660"/>
                </a:lnTo>
                <a:lnTo>
                  <a:pt x="2466340" y="25400"/>
                </a:lnTo>
                <a:lnTo>
                  <a:pt x="2524760" y="0"/>
                </a:lnTo>
                <a:lnTo>
                  <a:pt x="2608580" y="12700"/>
                </a:lnTo>
                <a:lnTo>
                  <a:pt x="2639060" y="58420"/>
                </a:lnTo>
                <a:lnTo>
                  <a:pt x="2649220" y="91440"/>
                </a:lnTo>
                <a:lnTo>
                  <a:pt x="2649220" y="144780"/>
                </a:lnTo>
                <a:lnTo>
                  <a:pt x="2623820" y="200660"/>
                </a:lnTo>
                <a:lnTo>
                  <a:pt x="2598420" y="251460"/>
                </a:lnTo>
                <a:close/>
              </a:path>
            </a:pathLst>
          </a:custGeom>
          <a:solidFill>
            <a:srgbClr val="002060">
              <a:alpha val="60000"/>
            </a:srgbClr>
          </a:solidFill>
          <a:ln w="635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9" b="8679"/>
          <a:stretch/>
        </p:blipFill>
        <p:spPr>
          <a:xfrm>
            <a:off x="107772" y="4655128"/>
            <a:ext cx="2864447" cy="14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>
            <a:alpha val="60000"/>
          </a:srgbClr>
        </a:solidFill>
        <a:ln w="63500"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1517</TotalTime>
  <Words>608</Words>
  <Application>Microsoft Office PowerPoint</Application>
  <PresentationFormat>Carta (216 x 279 mm)</PresentationFormat>
  <Paragraphs>84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Adobe Gothic Std B</vt:lpstr>
      <vt:lpstr>Arial</vt:lpstr>
      <vt:lpstr>Calibri</vt:lpstr>
      <vt:lpstr>Calibri Light</vt:lpstr>
      <vt:lpstr>Panton</vt:lpstr>
      <vt:lpstr>Panton ExtraBold</vt:lpstr>
      <vt:lpstr>Tahoma</vt:lpstr>
      <vt:lpstr>Tema de Office</vt:lpstr>
      <vt:lpstr>Presentación de PowerPoint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Lourdes Inés Echeverría Quintal</dc:creator>
  <cp:lastModifiedBy>Lourdes Inés Echeverría Quintal</cp:lastModifiedBy>
  <cp:revision>105</cp:revision>
  <cp:lastPrinted>2019-07-25T19:06:15Z</cp:lastPrinted>
  <dcterms:created xsi:type="dcterms:W3CDTF">2019-07-24T19:08:37Z</dcterms:created>
  <dcterms:modified xsi:type="dcterms:W3CDTF">2021-03-11T19:16:49Z</dcterms:modified>
</cp:coreProperties>
</file>